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1048968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024560" y="4140720"/>
            <a:ext cx="1048968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399720" y="364176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024560" y="414072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399720" y="414072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337752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571280" y="3641760"/>
            <a:ext cx="337752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118000" y="3641760"/>
            <a:ext cx="337752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1024560" y="4140720"/>
            <a:ext cx="337752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571280" y="4140720"/>
            <a:ext cx="337752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118000" y="4140720"/>
            <a:ext cx="337752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1024560" y="3641760"/>
            <a:ext cx="10489680" cy="95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10489680" cy="95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5118840" cy="95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399720" y="3641760"/>
            <a:ext cx="5118840" cy="95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85800" y="753480"/>
            <a:ext cx="10820160" cy="12987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399720" y="3641760"/>
            <a:ext cx="5118840" cy="95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1024560" y="414072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1024560" y="3641760"/>
            <a:ext cx="10489680" cy="95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5118840" cy="95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399720" y="364176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399720" y="414072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399720" y="364176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024560" y="4140720"/>
            <a:ext cx="1048968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1048968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1024560" y="4140720"/>
            <a:ext cx="1048968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399720" y="364176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1024560" y="414072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399720" y="414072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337752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571280" y="3641760"/>
            <a:ext cx="337752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8118000" y="3641760"/>
            <a:ext cx="337752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1024560" y="4140720"/>
            <a:ext cx="337752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4571280" y="4140720"/>
            <a:ext cx="337752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8118000" y="4140720"/>
            <a:ext cx="337752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1024560" y="3641760"/>
            <a:ext cx="10489680" cy="95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10489680" cy="95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5118840" cy="95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399720" y="3641760"/>
            <a:ext cx="5118840" cy="95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10489680" cy="95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685800" y="753480"/>
            <a:ext cx="10820160" cy="12987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399720" y="3641760"/>
            <a:ext cx="5118840" cy="95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1024560" y="414072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5118840" cy="95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399720" y="364176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399720" y="414072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399720" y="364176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1024560" y="4140720"/>
            <a:ext cx="1048968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1048968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1024560" y="4140720"/>
            <a:ext cx="1048968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399720" y="364176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1024560" y="414072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399720" y="414072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337752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571280" y="3641760"/>
            <a:ext cx="337752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8118000" y="3641760"/>
            <a:ext cx="337752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1024560" y="4140720"/>
            <a:ext cx="337752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body"/>
          </p:nvPr>
        </p:nvSpPr>
        <p:spPr>
          <a:xfrm>
            <a:off x="4571280" y="4140720"/>
            <a:ext cx="337752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 type="body"/>
          </p:nvPr>
        </p:nvSpPr>
        <p:spPr>
          <a:xfrm>
            <a:off x="8118000" y="4140720"/>
            <a:ext cx="337752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1024560" y="3641760"/>
            <a:ext cx="10489680" cy="955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10489680" cy="95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5118840" cy="95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399720" y="3641760"/>
            <a:ext cx="5118840" cy="95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5118840" cy="95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399720" y="3641760"/>
            <a:ext cx="5118840" cy="95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ubTitle"/>
          </p:nvPr>
        </p:nvSpPr>
        <p:spPr>
          <a:xfrm>
            <a:off x="685800" y="753480"/>
            <a:ext cx="10820160" cy="12987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399720" y="3641760"/>
            <a:ext cx="5118840" cy="95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1024560" y="414072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5118840" cy="95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399720" y="364176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399720" y="414072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399720" y="364176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1024560" y="4140720"/>
            <a:ext cx="1048968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1048968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1024560" y="4140720"/>
            <a:ext cx="1048968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399720" y="364176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1024560" y="414072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6399720" y="414072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337752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571280" y="3641760"/>
            <a:ext cx="337752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8118000" y="3641760"/>
            <a:ext cx="337752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1024560" y="4140720"/>
            <a:ext cx="337752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 type="body"/>
          </p:nvPr>
        </p:nvSpPr>
        <p:spPr>
          <a:xfrm>
            <a:off x="4571280" y="4140720"/>
            <a:ext cx="337752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0" name="PlaceHolder 7"/>
          <p:cNvSpPr>
            <a:spLocks noGrp="1"/>
          </p:cNvSpPr>
          <p:nvPr>
            <p:ph type="body"/>
          </p:nvPr>
        </p:nvSpPr>
        <p:spPr>
          <a:xfrm>
            <a:off x="8118000" y="4140720"/>
            <a:ext cx="337752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85800" y="753480"/>
            <a:ext cx="10820160" cy="12987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399720" y="3641760"/>
            <a:ext cx="5118840" cy="95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1024560" y="414072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5118840" cy="95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399720" y="364176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399720" y="414072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399720" y="3641760"/>
            <a:ext cx="511884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1024560" y="4140720"/>
            <a:ext cx="10489680" cy="455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C0-HD-TOP.png"/>
          <p:cNvPicPr/>
          <p:nvPr/>
        </p:nvPicPr>
        <p:blipFill>
          <a:blip r:embed="rId2"/>
          <a:stretch/>
        </p:blipFill>
        <p:spPr>
          <a:xfrm>
            <a:off x="0" y="0"/>
            <a:ext cx="12191760" cy="14410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C0-HD-BTM.png"/>
          <p:cNvPicPr/>
          <p:nvPr/>
        </p:nvPicPr>
        <p:blipFill>
          <a:blip r:embed="rId3"/>
          <a:stretch/>
        </p:blipFill>
        <p:spPr>
          <a:xfrm>
            <a:off x="0" y="4375080"/>
            <a:ext cx="12191760" cy="248256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371600" y="1803240"/>
            <a:ext cx="9448560" cy="182484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6000" spc="-1" strike="noStrike" cap="all">
                <a:solidFill>
                  <a:srgbClr val="ffffff"/>
                </a:solidFill>
                <a:latin typeface="Century Gothic"/>
              </a:rPr>
              <a:t>Click to edit </a:t>
            </a:r>
            <a:r>
              <a:rPr b="0" lang="en-US" sz="6000" spc="-1" strike="noStrike" cap="all">
                <a:solidFill>
                  <a:srgbClr val="ffffff"/>
                </a:solidFill>
                <a:latin typeface="Century Gothic"/>
              </a:rPr>
              <a:t>Master title style</a:t>
            </a:r>
            <a:endParaRPr b="0" lang="en-US" sz="6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/>
          </p:nvPr>
        </p:nvSpPr>
        <p:spPr>
          <a:xfrm>
            <a:off x="7909560" y="4314240"/>
            <a:ext cx="2910600" cy="37440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A7775D4-3EB1-4DBB-9ADD-0AA334E95342}" type="datetime">
              <a:rPr b="0" lang="en-US" sz="1050" spc="-1" strike="noStrike">
                <a:solidFill>
                  <a:srgbClr val="ffffff"/>
                </a:solidFill>
                <a:latin typeface="Century Gothic"/>
              </a:rPr>
              <a:t>5/1/22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/>
          </p:nvPr>
        </p:nvSpPr>
        <p:spPr>
          <a:xfrm>
            <a:off x="1371600" y="4323960"/>
            <a:ext cx="6400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/>
          </p:nvPr>
        </p:nvSpPr>
        <p:spPr>
          <a:xfrm>
            <a:off x="8077320" y="143100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DAA246F-E007-48BB-B801-25FF002EF67B}" type="slidenum">
              <a:rPr b="0" lang="en-US" sz="105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6" descr="C0-HD-TOP.png"/>
          <p:cNvPicPr/>
          <p:nvPr/>
        </p:nvPicPr>
        <p:blipFill>
          <a:blip r:embed="rId2"/>
          <a:stretch/>
        </p:blipFill>
        <p:spPr>
          <a:xfrm>
            <a:off x="0" y="0"/>
            <a:ext cx="12191760" cy="1441080"/>
          </a:xfrm>
          <a:prstGeom prst="rect">
            <a:avLst/>
          </a:prstGeom>
          <a:ln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90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entury Gothic"/>
              </a:rPr>
              <a:t>Click to edit Master title style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85800" y="2194560"/>
            <a:ext cx="5333760" cy="402372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Click to edit Master text styles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Second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Third level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Fourth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Fifth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172200" y="2194560"/>
            <a:ext cx="5333760" cy="402372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Click to edit Master text styles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Second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Third level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Fourth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Fifth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dt"/>
          </p:nvPr>
        </p:nvSpPr>
        <p:spPr>
          <a:xfrm>
            <a:off x="8595360" y="6356520"/>
            <a:ext cx="291060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66565AF-B4AE-457A-B85E-4BAB83C49E22}" type="datetime">
              <a:rPr b="0" lang="en-US" sz="1050" spc="-1" strike="noStrike">
                <a:solidFill>
                  <a:srgbClr val="ffffff"/>
                </a:solidFill>
                <a:latin typeface="Century Gothic"/>
              </a:rPr>
              <a:t>5/1/22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ftr"/>
          </p:nvPr>
        </p:nvSpPr>
        <p:spPr>
          <a:xfrm>
            <a:off x="685800" y="6355800"/>
            <a:ext cx="77720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sldNum"/>
          </p:nvPr>
        </p:nvSpPr>
        <p:spPr>
          <a:xfrm>
            <a:off x="8763120" y="38088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E01E3BA-9202-4A7C-A242-0A5B01591BB2}" type="slidenum">
              <a:rPr b="0" lang="en-US" sz="105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6" descr="C0-HD-TOP.png"/>
          <p:cNvPicPr/>
          <p:nvPr/>
        </p:nvPicPr>
        <p:blipFill>
          <a:blip r:embed="rId2"/>
          <a:stretch/>
        </p:blipFill>
        <p:spPr>
          <a:xfrm>
            <a:off x="0" y="0"/>
            <a:ext cx="12191760" cy="1441080"/>
          </a:xfrm>
          <a:prstGeom prst="rect">
            <a:avLst/>
          </a:prstGeom>
          <a:ln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2895480" y="764280"/>
            <a:ext cx="8610120" cy="129276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90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entury Gothic"/>
              </a:rPr>
              <a:t>Click to edit Master title style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85800" y="2194560"/>
            <a:ext cx="10820160" cy="402372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Click to edit Master text styles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Second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Third level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Fourth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Fifth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dt"/>
          </p:nvPr>
        </p:nvSpPr>
        <p:spPr>
          <a:xfrm>
            <a:off x="8595360" y="6356520"/>
            <a:ext cx="291060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342B062-8E09-4C18-9B43-35368846F4CB}" type="datetime">
              <a:rPr b="0" lang="en-US" sz="1050" spc="-1" strike="noStrike">
                <a:solidFill>
                  <a:srgbClr val="ffffff"/>
                </a:solidFill>
                <a:latin typeface="Century Gothic"/>
              </a:rPr>
              <a:t>5/1/22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ftr"/>
          </p:nvPr>
        </p:nvSpPr>
        <p:spPr>
          <a:xfrm>
            <a:off x="685800" y="6355800"/>
            <a:ext cx="77720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sldNum"/>
          </p:nvPr>
        </p:nvSpPr>
        <p:spPr>
          <a:xfrm>
            <a:off x="8763120" y="38088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D6A936C-BDA5-4A23-A56E-787BB07CAEF6}" type="slidenum">
              <a:rPr b="0" lang="en-US" sz="105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6" descr="C0-HD-TOP.png"/>
          <p:cNvPicPr/>
          <p:nvPr/>
        </p:nvPicPr>
        <p:blipFill>
          <a:blip r:embed="rId2"/>
          <a:stretch/>
        </p:blipFill>
        <p:spPr>
          <a:xfrm>
            <a:off x="0" y="0"/>
            <a:ext cx="12191760" cy="1441080"/>
          </a:xfrm>
          <a:prstGeom prst="rect">
            <a:avLst/>
          </a:prstGeom>
          <a:ln>
            <a:noFill/>
          </a:ln>
        </p:spPr>
      </p:pic>
      <p:pic>
        <p:nvPicPr>
          <p:cNvPr id="129" name="Picture 8" descr="C0-HD-BTM.png"/>
          <p:cNvPicPr/>
          <p:nvPr/>
        </p:nvPicPr>
        <p:blipFill>
          <a:blip r:embed="rId3"/>
          <a:stretch/>
        </p:blipFill>
        <p:spPr>
          <a:xfrm>
            <a:off x="0" y="4375080"/>
            <a:ext cx="12191760" cy="2482560"/>
          </a:xfrm>
          <a:prstGeom prst="rect">
            <a:avLst/>
          </a:prstGeom>
          <a:ln>
            <a:noFill/>
          </a:ln>
        </p:spPr>
      </p:pic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85800" y="753480"/>
            <a:ext cx="10820160" cy="2801520"/>
          </a:xfrm>
          <a:prstGeom prst="rect">
            <a:avLst/>
          </a:prstGeom>
        </p:spPr>
        <p:txBody>
          <a:bodyPr anchor="b">
            <a:normAutofit/>
          </a:bodyPr>
          <a:p>
            <a:pPr algn="r">
              <a:lnSpc>
                <a:spcPct val="90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entury Gothic"/>
              </a:rPr>
              <a:t>Click to edit Master title style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1024560" y="3641760"/>
            <a:ext cx="10489680" cy="955440"/>
          </a:xfrm>
          <a:prstGeom prst="rect">
            <a:avLst/>
          </a:prstGeom>
        </p:spPr>
        <p:txBody>
          <a:bodyPr>
            <a:normAutofit/>
          </a:bodyPr>
          <a:p>
            <a:pPr algn="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Click to edit Master text styles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dt"/>
          </p:nvPr>
        </p:nvSpPr>
        <p:spPr>
          <a:xfrm>
            <a:off x="7814520" y="380880"/>
            <a:ext cx="291060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A1472DB-2C29-4919-A651-0EE6A9113041}" type="datetime">
              <a:rPr b="0" lang="en-US" sz="1050" spc="-1" strike="noStrike">
                <a:solidFill>
                  <a:srgbClr val="ffffff"/>
                </a:solidFill>
                <a:latin typeface="Century Gothic"/>
              </a:rPr>
              <a:t>5/1/22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ftr"/>
          </p:nvPr>
        </p:nvSpPr>
        <p:spPr>
          <a:xfrm>
            <a:off x="685800" y="380880"/>
            <a:ext cx="6991200" cy="36360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sldNum"/>
          </p:nvPr>
        </p:nvSpPr>
        <p:spPr>
          <a:xfrm>
            <a:off x="10862280" y="380880"/>
            <a:ext cx="64332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3989B28-A17A-4D84-80BF-1B83ABD7DFAE}" type="slidenum">
              <a:rPr b="0" lang="en-US" sz="105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hyperlink" Target="https://github.com/rodu4835/CSPB_3308_Team_3" TargetMode="External"/><Relationship Id="rId4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hyperlink" Target="https://discord.gg/dmgKnM5DdA" TargetMode="External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2128320" y="695160"/>
            <a:ext cx="7935480" cy="22294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en-US" sz="5000" spc="-1" strike="noStrike" cap="all">
                <a:solidFill>
                  <a:srgbClr val="ffffff"/>
                </a:solidFill>
                <a:latin typeface="Century Gothic"/>
              </a:rPr>
              <a:t>CSPB 3308</a:t>
            </a:r>
            <a:br/>
            <a:r>
              <a:rPr b="0" lang="en-US" sz="5000" spc="-1" strike="noStrike" cap="all">
                <a:solidFill>
                  <a:srgbClr val="ffffff"/>
                </a:solidFill>
                <a:latin typeface="Century Gothic"/>
              </a:rPr>
              <a:t>Team 3 Final Presentation</a:t>
            </a:r>
            <a:endParaRPr b="0" lang="en-US" sz="5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2128320" y="3215520"/>
            <a:ext cx="7935480" cy="2746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Cassandra Cohen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Ronald Durham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Grant Fairbairn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Jordan Sims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73" name="Graphic 4" descr="Joker with solid fill"/>
          <p:cNvPicPr/>
          <p:nvPr/>
        </p:nvPicPr>
        <p:blipFill>
          <a:blip r:embed="rId1"/>
          <a:stretch/>
        </p:blipFill>
        <p:spPr>
          <a:xfrm>
            <a:off x="8829720" y="446400"/>
            <a:ext cx="2982240" cy="2982240"/>
          </a:xfrm>
          <a:prstGeom prst="rect">
            <a:avLst/>
          </a:prstGeom>
          <a:ln>
            <a:noFill/>
          </a:ln>
        </p:spPr>
      </p:pic>
      <p:pic>
        <p:nvPicPr>
          <p:cNvPr id="174" name="Graphic 13" descr="Joker with solid fill"/>
          <p:cNvPicPr/>
          <p:nvPr/>
        </p:nvPicPr>
        <p:blipFill>
          <a:blip r:embed="rId2"/>
          <a:stretch/>
        </p:blipFill>
        <p:spPr>
          <a:xfrm>
            <a:off x="379440" y="446400"/>
            <a:ext cx="2982240" cy="2982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90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entury Gothic"/>
              </a:rPr>
              <a:t>Card Creator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685800" y="2194560"/>
            <a:ext cx="5333760" cy="4023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For creating the images of the cards used in the game, a program called Card Creator was used.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Card Creator is designed for use in creating card games or tabletop games, and can create cards and tokens in a variety of standard shapes.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We chose to use a nonstandard set of card suits to fit the icons available through Card Creator.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210" name="Content Placeholder 7" descr=""/>
          <p:cNvPicPr/>
          <p:nvPr/>
        </p:nvPicPr>
        <p:blipFill>
          <a:blip r:embed="rId1"/>
          <a:stretch/>
        </p:blipFill>
        <p:spPr>
          <a:xfrm>
            <a:off x="6447600" y="2862360"/>
            <a:ext cx="4782960" cy="268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90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entury Gothic"/>
              </a:rPr>
              <a:t>Clip Studio Paint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212" name="Content Placeholder 5" descr=""/>
          <p:cNvPicPr/>
          <p:nvPr/>
        </p:nvPicPr>
        <p:blipFill>
          <a:blip r:embed="rId1"/>
          <a:stretch/>
        </p:blipFill>
        <p:spPr>
          <a:xfrm>
            <a:off x="685800" y="2648520"/>
            <a:ext cx="5333760" cy="3114720"/>
          </a:xfrm>
          <a:prstGeom prst="rect">
            <a:avLst/>
          </a:prstGeom>
          <a:ln>
            <a:noFill/>
          </a:ln>
        </p:spPr>
      </p:pic>
      <p:sp>
        <p:nvSpPr>
          <p:cNvPr id="213" name="TextShape 2"/>
          <p:cNvSpPr txBox="1"/>
          <p:nvPr/>
        </p:nvSpPr>
        <p:spPr>
          <a:xfrm>
            <a:off x="6172200" y="2194560"/>
            <a:ext cx="5333760" cy="4023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Clip Studio Paint is an extremely versatile art program that can be used for a wide variety of purposes.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We used it to create the images for the decks themselves, in several sizes.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This allowed us to have the decks change size through a game as cards are divided between them.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685800" y="753480"/>
            <a:ext cx="10820160" cy="2885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90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entury Gothic"/>
              </a:rPr>
              <a:t>Additional Tools Used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6" name="Picture 1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1441080"/>
          </a:xfrm>
          <a:prstGeom prst="rect">
            <a:avLst/>
          </a:prstGeom>
          <a:ln>
            <a:noFill/>
          </a:ln>
        </p:spPr>
      </p:pic>
      <p:sp>
        <p:nvSpPr>
          <p:cNvPr id="217" name="TextShape 2"/>
          <p:cNvSpPr txBox="1"/>
          <p:nvPr/>
        </p:nvSpPr>
        <p:spPr>
          <a:xfrm>
            <a:off x="1707120" y="146880"/>
            <a:ext cx="8777160" cy="1147320"/>
          </a:xfrm>
          <a:prstGeom prst="rect">
            <a:avLst/>
          </a:prstGeom>
          <a:noFill/>
          <a:ln w="1908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Version Control</a:t>
            </a:r>
            <a:endParaRPr b="0" lang="en-US" sz="4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4921560" y="1588320"/>
            <a:ext cx="6887160" cy="1240200"/>
          </a:xfrm>
          <a:prstGeom prst="rect">
            <a:avLst/>
          </a:prstGeom>
          <a:noFill/>
          <a:ln w="19080">
            <a:noFill/>
          </a:ln>
        </p:spPr>
        <p:txBody>
          <a:bodyPr anchor="ctr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We used GitHub’s browser platform as well as GitHub Desktop for version control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19" name="Graphic 6" descr="Network diagram with solid fill"/>
          <p:cNvPicPr/>
          <p:nvPr/>
        </p:nvPicPr>
        <p:blipFill>
          <a:blip r:embed="rId2"/>
          <a:stretch/>
        </p:blipFill>
        <p:spPr>
          <a:xfrm>
            <a:off x="194400" y="1831320"/>
            <a:ext cx="3757680" cy="3757680"/>
          </a:xfrm>
          <a:prstGeom prst="rect">
            <a:avLst/>
          </a:prstGeom>
          <a:ln>
            <a:noFill/>
          </a:ln>
        </p:spPr>
      </p:pic>
      <p:sp>
        <p:nvSpPr>
          <p:cNvPr id="220" name="CustomShape 4"/>
          <p:cNvSpPr/>
          <p:nvPr/>
        </p:nvSpPr>
        <p:spPr>
          <a:xfrm>
            <a:off x="4921560" y="2660400"/>
            <a:ext cx="688716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ffffff"/>
                </a:solidFill>
                <a:uFillTx/>
                <a:latin typeface="Century Gothic"/>
              </a:rPr>
              <a:t>Reasons we chose GitHub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Ease of Use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Quick updates for rest of team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Ability to work on code independently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Branching capabilities to try different methods of fixing the same problem simultaneously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1" name="CustomShape 5"/>
          <p:cNvSpPr/>
          <p:nvPr/>
        </p:nvSpPr>
        <p:spPr>
          <a:xfrm>
            <a:off x="4921560" y="4657320"/>
            <a:ext cx="6887160" cy="31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Century Gothic"/>
              </a:rPr>
              <a:t>Project Repository:  </a:t>
            </a:r>
            <a:r>
              <a:rPr b="0" lang="en-US" sz="1500" spc="-1" strike="noStrike" u="sng">
                <a:solidFill>
                  <a:srgbClr val="f0532b"/>
                </a:solidFill>
                <a:uFillTx/>
                <a:latin typeface="Century Gothic"/>
                <a:hlinkClick r:id="rId3"/>
              </a:rPr>
              <a:t>https://github.com/rodu4835/CSPB_3308_Team_3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9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1441080"/>
          </a:xfrm>
          <a:prstGeom prst="rect">
            <a:avLst/>
          </a:prstGeom>
          <a:ln>
            <a:noFill/>
          </a:ln>
        </p:spPr>
      </p:pic>
      <p:sp>
        <p:nvSpPr>
          <p:cNvPr id="223" name="TextShape 1"/>
          <p:cNvSpPr txBox="1"/>
          <p:nvPr/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entury Gothic"/>
              </a:rPr>
              <a:t>Agile Development and communication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677160" y="2194560"/>
            <a:ext cx="5816160" cy="4023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We began the semester using standard Scrum method, with standup meetings and Jordan Sims acting as Scrum Master</a:t>
            </a:r>
            <a:endParaRPr b="0" lang="en-US" sz="1600" spc="-1" strike="noStrike">
              <a:latin typeface="Arial"/>
            </a:endParaRPr>
          </a:p>
          <a:p>
            <a:pPr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With four team members in four time zones, we realized early on that we were more productive having continual discussion via text messaging in Discord  </a:t>
            </a:r>
            <a:endParaRPr b="0" lang="en-US" sz="1600" spc="-1" strike="noStrike">
              <a:latin typeface="Arial"/>
            </a:endParaRPr>
          </a:p>
          <a:p>
            <a:pPr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We created a channel for Team 3 and discussed the project regularly in that format  </a:t>
            </a:r>
            <a:endParaRPr b="0" lang="en-US" sz="1600" spc="-1" strike="noStrike">
              <a:latin typeface="Arial"/>
            </a:endParaRPr>
          </a:p>
          <a:p>
            <a:pPr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We also accumulated checklist items that the members would volunteer to take on and report progress via the Discord channel  </a:t>
            </a:r>
            <a:endParaRPr b="0" lang="en-US" sz="1600" spc="-1" strike="noStrike">
              <a:latin typeface="Arial"/>
            </a:endParaRPr>
          </a:p>
          <a:p>
            <a:pPr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We held “in-person“ video meetings as needed to promote progress and assess project goals</a:t>
            </a:r>
            <a:endParaRPr b="0" lang="en-US" sz="1600" spc="-1" strike="noStrike">
              <a:latin typeface="Arial"/>
            </a:endParaRPr>
          </a:p>
          <a:p>
            <a:pPr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Discord channel:  </a:t>
            </a:r>
            <a:r>
              <a:rPr b="0" lang="en-US" sz="1600" spc="-1" strike="noStrike">
                <a:solidFill>
                  <a:srgbClr val="f0532b"/>
                </a:solidFill>
                <a:latin typeface="Century Gothic"/>
                <a:hlinkClick r:id="rId2"/>
              </a:rPr>
              <a:t>https://discord.gg/dmgKnM5DdA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225" name="Graphic 6" descr="Cycle with people with solid fill"/>
          <p:cNvPicPr/>
          <p:nvPr/>
        </p:nvPicPr>
        <p:blipFill>
          <a:blip r:embed="rId3"/>
          <a:stretch/>
        </p:blipFill>
        <p:spPr>
          <a:xfrm>
            <a:off x="7201080" y="2082240"/>
            <a:ext cx="4011120" cy="4011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1463040" y="685800"/>
            <a:ext cx="793548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66000"/>
          </a:bodyPr>
          <a:p>
            <a:pPr>
              <a:lnSpc>
                <a:spcPct val="90000"/>
              </a:lnSpc>
            </a:pPr>
            <a:r>
              <a:rPr b="0" lang="en-US" sz="5000" spc="-1" strike="noStrike" cap="all">
                <a:solidFill>
                  <a:srgbClr val="ffffff"/>
                </a:solidFill>
                <a:latin typeface="Century Gothic"/>
              </a:rPr>
              <a:t>Other Tools Learned in 3308</a:t>
            </a:r>
            <a:endParaRPr b="0" lang="en-US" sz="5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1463040" y="2479680"/>
            <a:ext cx="7935480" cy="34002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We initially thought about using Flask in combination with Python</a:t>
            </a:r>
            <a:endParaRPr b="0" lang="en-US" sz="2000" spc="-1" strike="noStrike">
              <a:latin typeface="Arial"/>
            </a:endParaRPr>
          </a:p>
          <a:p>
            <a:pPr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We choose, however, to use JavaScript and HTML/CSS instead after reaching those portions of the course</a:t>
            </a:r>
            <a:endParaRPr b="0" lang="en-US" sz="2000" spc="-1" strike="noStrike">
              <a:latin typeface="Arial"/>
            </a:endParaRPr>
          </a:p>
          <a:p>
            <a:pPr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We did not include a database for this project because, as constituted, the game did not store data</a:t>
            </a:r>
            <a:endParaRPr b="0" lang="en-US" sz="2000" spc="-1" strike="noStrike">
              <a:latin typeface="Arial"/>
            </a:endParaRPr>
          </a:p>
          <a:p>
            <a:pPr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If we were to continue building the game out and create additional features like a leaderboard, we could use SQL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685800" y="753480"/>
            <a:ext cx="10820160" cy="2801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90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entury Gothic"/>
              </a:rPr>
              <a:t>Design Challenges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9" name="TextShape 2"/>
          <p:cNvSpPr txBox="1"/>
          <p:nvPr/>
        </p:nvSpPr>
        <p:spPr>
          <a:xfrm>
            <a:off x="1024560" y="3641760"/>
            <a:ext cx="10489680" cy="9554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1463040" y="685800"/>
            <a:ext cx="793548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</a:pPr>
            <a:r>
              <a:rPr b="0" lang="en-US" sz="4200" spc="-1" strike="noStrike" cap="all">
                <a:solidFill>
                  <a:srgbClr val="ffffff"/>
                </a:solidFill>
                <a:latin typeface="Century Gothic"/>
              </a:rPr>
              <a:t>Challenges and changes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1" name="TextShape 2"/>
          <p:cNvSpPr txBox="1"/>
          <p:nvPr/>
        </p:nvSpPr>
        <p:spPr>
          <a:xfrm>
            <a:off x="1463040" y="1586160"/>
            <a:ext cx="7584840" cy="39466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000"/>
          </a:bodyPr>
          <a:p>
            <a:pPr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4800" spc="-1" strike="noStrike">
                <a:solidFill>
                  <a:srgbClr val="ffffff"/>
                </a:solidFill>
                <a:latin typeface="Century Gothic"/>
              </a:rPr>
              <a:t>Building the Plane While Flying It</a:t>
            </a:r>
            <a:endParaRPr b="0" lang="en-US" sz="4800" spc="-1" strike="noStrike">
              <a:latin typeface="Arial"/>
            </a:endParaRPr>
          </a:p>
          <a:p>
            <a:pPr lvl="1" marL="457200" indent="-22824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500" spc="-1" strike="noStrike">
                <a:solidFill>
                  <a:srgbClr val="ffffff"/>
                </a:solidFill>
                <a:latin typeface="Century Gothic"/>
              </a:rPr>
              <a:t>The team had experience with Python coming into the course, but none with JavaScript</a:t>
            </a:r>
            <a:endParaRPr b="0" lang="en-US" sz="3500" spc="-1" strike="noStrike">
              <a:latin typeface="Arial"/>
            </a:endParaRPr>
          </a:p>
          <a:p>
            <a:pPr lvl="1" marL="457200" indent="-22824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500" spc="-1" strike="noStrike">
                <a:solidFill>
                  <a:srgbClr val="ffffff"/>
                </a:solidFill>
                <a:latin typeface="Century Gothic"/>
              </a:rPr>
              <a:t>We initially developed the game and its features in Python, anticipating that we would use Flask for the front-end</a:t>
            </a:r>
            <a:endParaRPr b="0" lang="en-US" sz="3500" spc="-1" strike="noStrike">
              <a:latin typeface="Arial"/>
            </a:endParaRPr>
          </a:p>
          <a:p>
            <a:pPr lvl="1" marL="457200" indent="-22824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500" spc="-1" strike="noStrike">
                <a:solidFill>
                  <a:srgbClr val="ffffff"/>
                </a:solidFill>
                <a:latin typeface="Century Gothic"/>
              </a:rPr>
              <a:t>Upon reaching the JavaScript portion of the course, we determined that we could integrate HTML/CSS with JavaScript in a cleaner way</a:t>
            </a:r>
            <a:endParaRPr b="0" lang="en-US" sz="3500" spc="-1" strike="noStrike">
              <a:latin typeface="Arial"/>
            </a:endParaRPr>
          </a:p>
          <a:p>
            <a:pPr lvl="1" marL="457200" indent="-22824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500" spc="-1" strike="noStrike">
                <a:solidFill>
                  <a:srgbClr val="ffffff"/>
                </a:solidFill>
                <a:latin typeface="Century Gothic"/>
              </a:rPr>
              <a:t>Translating the existing Python code into JavaScript was time-consuming, and some features that were useful in Python but less so in JavaScript fell away</a:t>
            </a:r>
            <a:endParaRPr b="0" lang="en-US" sz="3500" spc="-1" strike="noStrike">
              <a:latin typeface="Arial"/>
            </a:endParaRPr>
          </a:p>
          <a:p>
            <a:pPr indent="-22824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4800" spc="-1" strike="noStrike">
                <a:solidFill>
                  <a:srgbClr val="ffffff"/>
                </a:solidFill>
                <a:latin typeface="Century Gothic"/>
              </a:rPr>
              <a:t>Coordinating Efforts</a:t>
            </a:r>
            <a:endParaRPr b="0" lang="en-US" sz="4800" spc="-1" strike="noStrike">
              <a:latin typeface="Arial"/>
            </a:endParaRPr>
          </a:p>
          <a:p>
            <a:pPr lvl="1" marL="457200" indent="-22824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500" spc="-1" strike="noStrike">
                <a:solidFill>
                  <a:srgbClr val="ffffff"/>
                </a:solidFill>
                <a:latin typeface="Century Gothic"/>
              </a:rPr>
              <a:t>Coordinating meetings across four different time zones was challenging and led the team to modify its Scrum approach to rely more on messaging in Discord to drive the project forward</a:t>
            </a:r>
            <a:endParaRPr b="0" lang="en-US" sz="3500" spc="-1" strike="noStrike">
              <a:latin typeface="Arial"/>
            </a:endParaRPr>
          </a:p>
          <a:p>
            <a:pPr lvl="1" marL="457200" indent="-22824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500" spc="-1" strike="noStrike">
                <a:solidFill>
                  <a:srgbClr val="ffffff"/>
                </a:solidFill>
                <a:latin typeface="Century Gothic"/>
              </a:rPr>
              <a:t>Team members had different levels of comfort with various tools (HTML/CSS and Heroku in particular)</a:t>
            </a:r>
            <a:endParaRPr b="0" lang="en-US" sz="3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685800" y="753480"/>
            <a:ext cx="10820160" cy="2801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90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entury Gothic"/>
              </a:rPr>
              <a:t>Project demonstration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1024560" y="3641760"/>
            <a:ext cx="10489680" cy="9554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685800" y="753480"/>
            <a:ext cx="10820160" cy="2801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90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entury Gothic"/>
              </a:rPr>
              <a:t>[embed video demo?]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1024560" y="3641760"/>
            <a:ext cx="10489680" cy="9554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7049880" y="689760"/>
            <a:ext cx="4265280" cy="1292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entury Gothic"/>
              </a:rPr>
              <a:t>Project goal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76" name="Content Placeholder 7" descr="Graphical user interface&#10;&#10;Description automatically generated"/>
          <p:cNvPicPr/>
          <p:nvPr/>
        </p:nvPicPr>
        <p:blipFill>
          <a:blip r:embed="rId1"/>
          <a:stretch/>
        </p:blipFill>
        <p:spPr>
          <a:xfrm>
            <a:off x="342000" y="2346480"/>
            <a:ext cx="5677200" cy="2567520"/>
          </a:xfrm>
          <a:prstGeom prst="rect">
            <a:avLst/>
          </a:prstGeom>
          <a:ln>
            <a:noFill/>
          </a:ln>
        </p:spPr>
      </p:pic>
      <p:sp>
        <p:nvSpPr>
          <p:cNvPr id="177" name="TextShape 2"/>
          <p:cNvSpPr txBox="1"/>
          <p:nvPr/>
        </p:nvSpPr>
        <p:spPr>
          <a:xfrm>
            <a:off x="6516000" y="2861280"/>
            <a:ext cx="5333760" cy="1538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600" spc="-1" strike="noStrike">
                <a:solidFill>
                  <a:srgbClr val="ffffff"/>
                </a:solidFill>
                <a:latin typeface="Century Gothic"/>
              </a:rPr>
              <a:t>The goal of this project was to create an online, graphical version of “War” – the classic card game</a:t>
            </a:r>
            <a:endParaRPr b="0" lang="en-US" sz="26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9" name="Picture 11" descr=""/>
          <p:cNvPicPr/>
          <p:nvPr/>
        </p:nvPicPr>
        <p:blipFill>
          <a:blip r:embed="rId1"/>
          <a:stretch/>
        </p:blipFill>
        <p:spPr>
          <a:xfrm>
            <a:off x="0" y="4375080"/>
            <a:ext cx="12191760" cy="2482560"/>
          </a:xfrm>
          <a:prstGeom prst="rect">
            <a:avLst/>
          </a:prstGeom>
          <a:ln>
            <a:noFill/>
          </a:ln>
        </p:spPr>
      </p:pic>
      <p:sp>
        <p:nvSpPr>
          <p:cNvPr id="180" name="TextShape 2"/>
          <p:cNvSpPr txBox="1"/>
          <p:nvPr/>
        </p:nvSpPr>
        <p:spPr>
          <a:xfrm>
            <a:off x="4975920" y="965160"/>
            <a:ext cx="6170760" cy="43293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5400" spc="-1" strike="noStrike" cap="all">
                <a:solidFill>
                  <a:srgbClr val="ffffff"/>
                </a:solidFill>
                <a:latin typeface="Century Gothic"/>
              </a:rPr>
              <a:t>Front End Tools</a:t>
            </a:r>
            <a:endParaRPr b="0" lang="en-US" sz="5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1" name="Line 3"/>
          <p:cNvSpPr/>
          <p:nvPr/>
        </p:nvSpPr>
        <p:spPr>
          <a:xfrm>
            <a:off x="4654080" y="1621080"/>
            <a:ext cx="0" cy="3017520"/>
          </a:xfrm>
          <a:prstGeom prst="line">
            <a:avLst/>
          </a:prstGeom>
          <a:ln w="1584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2" name="Graphic 6" descr="Tools with solid fill"/>
          <p:cNvPicPr/>
          <p:nvPr/>
        </p:nvPicPr>
        <p:blipFill>
          <a:blip r:embed="rId2"/>
          <a:stretch/>
        </p:blipFill>
        <p:spPr>
          <a:xfrm>
            <a:off x="415080" y="1313640"/>
            <a:ext cx="3632400" cy="3632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90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entury Gothic"/>
              </a:rPr>
              <a:t>HTML/CSS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685800" y="2194560"/>
            <a:ext cx="10820160" cy="4023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All of our front end was written in HTML with stylesheets in CSS. 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Used knowledge gained from previous labs in this course to develop the front end of our project.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Great language to learn with wide applications.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Challenges with getting the page layout to change as the game played and with having the layout be appropriate for any size screen. Phone screens show the most difficulty.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Ran the game many times to test the conditions and play ability of the game as well as check styling of the CSS. 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90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entury Gothic"/>
              </a:rPr>
              <a:t>Heroku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6" name="TextShape 2"/>
          <p:cNvSpPr txBox="1"/>
          <p:nvPr/>
        </p:nvSpPr>
        <p:spPr>
          <a:xfrm>
            <a:off x="685800" y="2194560"/>
            <a:ext cx="10820160" cy="4023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Used as our main hosting service. 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Revisited lab 08 from this course to understand how to use and implement </a:t>
            </a: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Heroku.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Great tool that allowed for each member of our team to be able to push </a:t>
            </a: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the code changes to the hosted version. 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Challenges in working with Heroku from the command line and allowing </a:t>
            </a: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permissions to other users. Additionally, creating the necessary build files </a:t>
            </a: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so that Heroku would be able to compile and launch our site on its service. 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1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1441080"/>
          </a:xfrm>
          <a:prstGeom prst="rect">
            <a:avLst/>
          </a:prstGeom>
          <a:ln>
            <a:noFill/>
          </a:ln>
        </p:spPr>
      </p:pic>
      <p:pic>
        <p:nvPicPr>
          <p:cNvPr id="188" name="Picture 13" descr=""/>
          <p:cNvPicPr/>
          <p:nvPr/>
        </p:nvPicPr>
        <p:blipFill>
          <a:blip r:embed="rId2"/>
          <a:stretch/>
        </p:blipFill>
        <p:spPr>
          <a:xfrm>
            <a:off x="0" y="4375080"/>
            <a:ext cx="12191760" cy="2482560"/>
          </a:xfrm>
          <a:prstGeom prst="rect">
            <a:avLst/>
          </a:prstGeom>
          <a:ln>
            <a:noFill/>
          </a:ln>
        </p:spPr>
      </p:pic>
      <p:sp>
        <p:nvSpPr>
          <p:cNvPr id="189" name="TextShape 1"/>
          <p:cNvSpPr txBox="1"/>
          <p:nvPr/>
        </p:nvSpPr>
        <p:spPr>
          <a:xfrm>
            <a:off x="2588040" y="3335760"/>
            <a:ext cx="7339320" cy="1695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 cap="all">
                <a:solidFill>
                  <a:srgbClr val="ffffff"/>
                </a:solidFill>
                <a:latin typeface="Century Gothic"/>
              </a:rPr>
              <a:t>Back End Tools</a:t>
            </a:r>
            <a:endParaRPr b="0" lang="en-US" sz="60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90" name="Graphic 6" descr="Processor with solid fill"/>
          <p:cNvPicPr/>
          <p:nvPr/>
        </p:nvPicPr>
        <p:blipFill>
          <a:blip r:embed="rId3"/>
          <a:stretch/>
        </p:blipFill>
        <p:spPr>
          <a:xfrm>
            <a:off x="4765680" y="849240"/>
            <a:ext cx="2660400" cy="266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2895480" y="764280"/>
            <a:ext cx="8610120" cy="1292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entury Gothic"/>
              </a:rPr>
              <a:t>JavaScript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2" name="TextShape 2"/>
          <p:cNvSpPr txBox="1"/>
          <p:nvPr/>
        </p:nvSpPr>
        <p:spPr>
          <a:xfrm>
            <a:off x="677160" y="2194560"/>
            <a:ext cx="5816160" cy="4023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The JavaScript language was used for the back end of the project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This was chosen for its ease of use with  HTML and CSS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While it was a challenge to have to learn JavaScript for this project, it proved to be the right call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93" name="Graphic 4" descr="Binary with solid fill"/>
          <p:cNvPicPr/>
          <p:nvPr/>
        </p:nvPicPr>
        <p:blipFill>
          <a:blip r:embed="rId1"/>
          <a:stretch/>
        </p:blipFill>
        <p:spPr>
          <a:xfrm>
            <a:off x="7426080" y="2272680"/>
            <a:ext cx="3638880" cy="3638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2687040" y="559080"/>
            <a:ext cx="9070560" cy="12927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90000"/>
              </a:lnSpc>
            </a:pPr>
            <a:r>
              <a:rPr b="0" lang="en-US" sz="4000" spc="-1" strike="noStrike" cap="all">
                <a:solidFill>
                  <a:srgbClr val="ffffff"/>
                </a:solidFill>
                <a:latin typeface="Century Gothic"/>
              </a:rPr>
              <a:t>IntelliJ IDEA and node.js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685800" y="2194560"/>
            <a:ext cx="10820160" cy="4023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For programming the back-end in JavaScript, IntelliJ IDEA was used as the primary IDE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Beyond scripting, IntelliJ was additionally used for documentation of the code as well as debugging the JavaScript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For documentation, the code was commented out to explain to future and present developers and teams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For debugging, the Node.js runtime environment was used in conjunction with the IntelliJ debugger to run the JavaScript code and debug it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96" name="Graphic 6" descr="Ladybug with solid fill"/>
          <p:cNvPicPr/>
          <p:nvPr/>
        </p:nvPicPr>
        <p:blipFill>
          <a:blip r:embed="rId1"/>
          <a:stretch/>
        </p:blipFill>
        <p:spPr>
          <a:xfrm>
            <a:off x="1839960" y="530424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197" name="Graphic 8" descr="Ladybug outline"/>
          <p:cNvPicPr/>
          <p:nvPr/>
        </p:nvPicPr>
        <p:blipFill>
          <a:blip r:embed="rId2"/>
          <a:stretch/>
        </p:blipFill>
        <p:spPr>
          <a:xfrm>
            <a:off x="727920" y="530424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198" name="Graphic 9" descr="Ladybug with solid fill"/>
          <p:cNvPicPr/>
          <p:nvPr/>
        </p:nvPicPr>
        <p:blipFill>
          <a:blip r:embed="rId3"/>
          <a:stretch/>
        </p:blipFill>
        <p:spPr>
          <a:xfrm>
            <a:off x="4267440" y="530424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199" name="Graphic 10" descr="Ladybug outline"/>
          <p:cNvPicPr/>
          <p:nvPr/>
        </p:nvPicPr>
        <p:blipFill>
          <a:blip r:embed="rId4"/>
          <a:stretch/>
        </p:blipFill>
        <p:spPr>
          <a:xfrm>
            <a:off x="3053880" y="530424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200" name="Graphic 11" descr="Ladybug outline"/>
          <p:cNvPicPr/>
          <p:nvPr/>
        </p:nvPicPr>
        <p:blipFill>
          <a:blip r:embed="rId5"/>
          <a:stretch/>
        </p:blipFill>
        <p:spPr>
          <a:xfrm>
            <a:off x="5341320" y="530424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201" name="Graphic 12" descr="Ladybug with solid fill"/>
          <p:cNvPicPr/>
          <p:nvPr/>
        </p:nvPicPr>
        <p:blipFill>
          <a:blip r:embed="rId6"/>
          <a:stretch/>
        </p:blipFill>
        <p:spPr>
          <a:xfrm>
            <a:off x="6415200" y="530424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202" name="Graphic 13" descr="Ladybug outline"/>
          <p:cNvPicPr/>
          <p:nvPr/>
        </p:nvPicPr>
        <p:blipFill>
          <a:blip r:embed="rId7"/>
          <a:stretch/>
        </p:blipFill>
        <p:spPr>
          <a:xfrm>
            <a:off x="7608960" y="530424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203" name="Graphic 14" descr="Ladybug with solid fill"/>
          <p:cNvPicPr/>
          <p:nvPr/>
        </p:nvPicPr>
        <p:blipFill>
          <a:blip r:embed="rId8"/>
          <a:stretch/>
        </p:blipFill>
        <p:spPr>
          <a:xfrm>
            <a:off x="8563320" y="530424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204" name="Graphic 15" descr="Ladybug outline"/>
          <p:cNvPicPr/>
          <p:nvPr/>
        </p:nvPicPr>
        <p:blipFill>
          <a:blip r:embed="rId9"/>
          <a:stretch/>
        </p:blipFill>
        <p:spPr>
          <a:xfrm>
            <a:off x="9517680" y="530424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205" name="Graphic 16" descr="Ladybug with solid fill"/>
          <p:cNvPicPr/>
          <p:nvPr/>
        </p:nvPicPr>
        <p:blipFill>
          <a:blip r:embed="rId10"/>
          <a:stretch/>
        </p:blipFill>
        <p:spPr>
          <a:xfrm>
            <a:off x="10591920" y="5304240"/>
            <a:ext cx="914040" cy="91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2041920" y="2439720"/>
            <a:ext cx="5775120" cy="1978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5500" spc="-1" strike="noStrike" cap="all">
                <a:solidFill>
                  <a:srgbClr val="ffffff"/>
                </a:solidFill>
                <a:latin typeface="Century Gothic"/>
              </a:rPr>
              <a:t>Art tools</a:t>
            </a:r>
            <a:endParaRPr b="0" lang="en-US" sz="55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207" name="Graphic 6" descr="Palette with solid fill"/>
          <p:cNvPicPr/>
          <p:nvPr/>
        </p:nvPicPr>
        <p:blipFill>
          <a:blip r:embed="rId1"/>
          <a:stretch/>
        </p:blipFill>
        <p:spPr>
          <a:xfrm>
            <a:off x="7262280" y="1872360"/>
            <a:ext cx="3112920" cy="3112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{53BD82B4-6B72-DF42-A59D-7DA6F1B22FE3}tf10001079</Template>
  <TotalTime>173</TotalTime>
  <Application>LibreOffice/6.4.7.2$Linux_X86_64 LibreOffice_project/40$Build-2</Application>
  <Words>710</Words>
  <Paragraphs>63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2022-04-29T10:46:16Z</dcterms:created>
  <dc:creator>Fairbairn, Grant</dc:creator>
  <dc:description/>
  <dc:language>en-US</dc:language>
  <cp:lastModifiedBy/>
  <dcterms:modified xsi:type="dcterms:W3CDTF">2022-05-01T13:43:39Z</dcterms:modified>
  <cp:revision>26</cp:revision>
  <dc:subject/>
  <dc:title>CSPB 3308 Team 3 Final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19</vt:i4>
  </property>
</Properties>
</file>